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78" r:id="rId4"/>
    <p:sldId id="279" r:id="rId5"/>
    <p:sldId id="292" r:id="rId6"/>
    <p:sldId id="285" r:id="rId7"/>
    <p:sldId id="258" r:id="rId8"/>
    <p:sldId id="260" r:id="rId9"/>
    <p:sldId id="261" r:id="rId10"/>
    <p:sldId id="262" r:id="rId11"/>
    <p:sldId id="276" r:id="rId12"/>
    <p:sldId id="277" r:id="rId13"/>
    <p:sldId id="263" r:id="rId14"/>
    <p:sldId id="274" r:id="rId15"/>
    <p:sldId id="264" r:id="rId16"/>
    <p:sldId id="291" r:id="rId17"/>
    <p:sldId id="289" r:id="rId18"/>
    <p:sldId id="286" r:id="rId19"/>
    <p:sldId id="2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E1FF"/>
    <a:srgbClr val="00FFFF"/>
    <a:srgbClr val="FF33CC"/>
    <a:srgbClr val="CC0066"/>
    <a:srgbClr val="41CA36"/>
    <a:srgbClr val="CC66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3765C-F439-4077-9D82-07C4D3EA4CB1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FC781-EDC1-47BD-9BD2-EB4F7B0E1B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31FF4-8143-4FB1-B102-794BA0C49C5E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4AFE4-D942-42DA-918A-935649F5BD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5723B-5A7D-4ECE-B16E-0E7B992CE2F7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BD9A1-023A-48B7-986A-BAC8F7DD4B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2D1FF-F57B-4D4F-A1B3-0EE3680DDA34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FD8EE-458E-499B-A6DA-DD6A872CCCE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29EA6-6D09-4F62-9C7F-2C358A7258D2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22968-D75B-4DA9-9A19-D3ED225F21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548492-81DD-4B00-8E22-129A590EA04A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8E1A2-DBB4-44D3-94EE-77065F8DE5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21B58-1264-4924-9CE4-AC7FA20C17C6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7594A-53F1-4039-B703-DCEAAA2DA2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85FB1-5C3A-4EE0-AC2B-AD81B926F367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CEDFB-D92C-4A5E-8FD9-E77D2628D3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680C9-1C20-4AD0-9D79-681090307956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B76C5-4090-4AE3-B869-9264A5A1BE0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F965C-9EB3-48AD-8CAD-0F90E4CD01C3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96187-C52E-4EAA-A0AE-F05D9EE538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90396F-0933-43AF-B15A-7DD45436C89B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E568F-949F-4318-8891-A8D6B15E1F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429901-27D6-4684-B957-A01FCAE4DCE5}" type="datetimeFigureOut">
              <a:rPr lang="ru-RU" smtClean="0"/>
              <a:pPr>
                <a:defRPr/>
              </a:pPr>
              <a:t>28.03.2017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AE537E-5CE4-4065-8836-D18918C350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8207375" cy="4608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«Развитие </a:t>
            </a:r>
            <a:r>
              <a:rPr lang="ru-RU" b="1" dirty="0">
                <a:solidFill>
                  <a:srgbClr val="FF0000"/>
                </a:solidFill>
              </a:rPr>
              <a:t>мелкой моторики кистей и пальцев рук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Подготовила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Воспитатель группы №10 «Солнышко»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Казакова А.С.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ГБДОУ №68 Кировского района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Санкт-Петербурга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1" name="Picture 1" descr="C:\Documents and Settings\Леночка\Мои документы\Мои рисунки\Рисунки\дети - картинки\J023272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714875"/>
            <a:ext cx="1227137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C:\Documents and Settings\Леночка\Мои документы\Мои рисунки\Рисунки\дети - картинки\J023291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4868863"/>
            <a:ext cx="163195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C:\Documents and Settings\Леночка\Мои документы\Мои рисунки\Рисунки\дети - картинки\J023210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797425"/>
            <a:ext cx="16891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II часть – демонстрационная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             Мастер-класс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для родителей от детей: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ладоней щёткой для волос или пластмассовым ковриком «Ежиха и ежонок»: на каждый ударный слог осуществляются поглаживающие движения ладонями. Поверхности «иголочек» касаются не только пальцы, но и ладони. Направление движения – к себе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Гладила мама- ежиха ежат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9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«Что за пригожие детки лежат»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8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/>
              <a:t>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 smtClean="0"/>
              <a:t> </a:t>
            </a:r>
            <a:endParaRPr lang="ru-RU" sz="111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dirty="0" smtClean="0"/>
              <a:t>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508500"/>
            <a:ext cx="28797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подушечек пальцев: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большой палец ставится на ноготь массируемого пальца, а остальные пальцы прижимают его подушечку снизу, разминая её. На каждую строку осуществляется разминание одного пальца. После 5-й строчки – смена рук.</a:t>
            </a:r>
          </a:p>
          <a:p>
            <a:pPr eaLnBrk="1" hangingPunct="1"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любят всех зверей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(большой)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Птиц, и ящериц, и змей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(указательный)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слона, и бегемота, (средний)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Крокодила, кашалота, (безымянный)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Жирафа, кролика, моржа, (мизинец)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Тигра, кошку и ежа, (большой)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Носорога, индюка,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(указательный)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Пингвина, ласточку, быка. (средний)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бельчонка, и волчонка, (безымянный)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Попугая и галчонка. (мизинец)</a:t>
            </a:r>
          </a:p>
          <a:p>
            <a:pPr eaLnBrk="1" hangingPunct="1">
              <a:buFont typeface="Arial" charset="0"/>
              <a:buNone/>
            </a:pPr>
            <a:endParaRPr lang="ru-RU" sz="2000" b="1" dirty="0" smtClean="0"/>
          </a:p>
          <a:p>
            <a:pPr eaLnBrk="1" hangingPunct="1">
              <a:buFont typeface="Arial" charset="0"/>
              <a:buNone/>
            </a:pPr>
            <a:endParaRPr lang="ru-RU" sz="2000" b="1" dirty="0" smtClean="0"/>
          </a:p>
          <a:p>
            <a:pPr eaLnBrk="1" hangingPunct="1">
              <a:buFont typeface="Arial" charset="0"/>
              <a:buNone/>
            </a:pPr>
            <a:endParaRPr lang="ru-RU" sz="2000" b="1" dirty="0" smtClean="0"/>
          </a:p>
          <a:p>
            <a:pPr eaLnBrk="1" hangingPunct="1">
              <a:buFont typeface="Arial" charset="0"/>
              <a:buNone/>
            </a:pPr>
            <a:endParaRPr lang="ru-RU" sz="2000" b="1" dirty="0" smtClean="0"/>
          </a:p>
          <a:p>
            <a:pPr eaLnBrk="1" hangingPunct="1">
              <a:buFont typeface="Arial" charset="0"/>
              <a:buNone/>
            </a:pPr>
            <a:endParaRPr lang="ru-RU" sz="2000" b="1" dirty="0" smtClean="0"/>
          </a:p>
          <a:p>
            <a:pPr eaLnBrk="1" hangingPunct="1">
              <a:buFont typeface="Arial" charset="0"/>
              <a:buNone/>
            </a:pPr>
            <a:r>
              <a:rPr lang="ru-RU" sz="2000" b="1" dirty="0" smtClean="0"/>
              <a:t>      </a:t>
            </a:r>
            <a:endParaRPr lang="ru-RU" dirty="0" smtClean="0"/>
          </a:p>
        </p:txBody>
      </p:sp>
      <p:pic>
        <p:nvPicPr>
          <p:cNvPr id="16387" name="Рисунок 4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 l="5841" t="46747" r="60974" b="33777"/>
          <a:stretch>
            <a:fillRect/>
          </a:stretch>
        </p:blipFill>
        <p:spPr bwMode="auto">
          <a:xfrm>
            <a:off x="5929322" y="3571876"/>
            <a:ext cx="2935287" cy="25923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 прищепками: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бельевой прищепкой, на ударные слоги стиха, поочерёдно «кусаем» ногтевые фаланги: от указательного к мизинцу и обратно. После 1-го двустишия – смена рук (проверьте на себе, чтобы прищепки были не слишком тугими).</a:t>
            </a:r>
          </a:p>
          <a:p>
            <a:pPr eaLnBrk="1" hangingPunct="1"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Кусается сильно котенок-глупыш, 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думает:  это не палец, а мышь. 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я, же играю с тобою, малыш, 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будешь кусаться-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Скажу тебе: «Кыш!» </a:t>
            </a:r>
          </a:p>
          <a:p>
            <a:pPr algn="ctr" eaLnBrk="1" hangingPunct="1">
              <a:buFont typeface="Arial" charset="0"/>
              <a:buNone/>
            </a:pPr>
            <a:endParaRPr lang="ru-RU" sz="2000" dirty="0" smtClean="0"/>
          </a:p>
          <a:p>
            <a:pPr algn="ctr" eaLnBrk="1" hangingPunct="1">
              <a:buFont typeface="Arial" charset="0"/>
              <a:buNone/>
            </a:pPr>
            <a:endParaRPr lang="ru-RU" sz="2000" dirty="0" smtClean="0"/>
          </a:p>
          <a:p>
            <a:pPr algn="ctr" eaLnBrk="1" hangingPunct="1">
              <a:buFont typeface="Arial" charset="0"/>
              <a:buNone/>
            </a:pPr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>
              <a:buFont typeface="Arial" charset="0"/>
              <a:buNone/>
            </a:pPr>
            <a:endParaRPr lang="ru-RU" sz="2000" dirty="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1894" y="3429000"/>
            <a:ext cx="367708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III </a:t>
            </a:r>
            <a:r>
              <a:rPr lang="ru-RU" b="1" dirty="0">
                <a:solidFill>
                  <a:srgbClr val="FF0000"/>
                </a:solidFill>
              </a:rPr>
              <a:t>часть – </a:t>
            </a:r>
            <a:r>
              <a:rPr lang="ru-RU" b="1" dirty="0" smtClean="0">
                <a:solidFill>
                  <a:srgbClr val="FF0000"/>
                </a:solidFill>
              </a:rPr>
              <a:t>практическая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84312"/>
            <a:ext cx="8143932" cy="508795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Разделение на две команды с помощью шариков из сухого бассейна по принципу «Чудесный мешочек».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Игры-соревнования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командах: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1. Золушка.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Инструкция: перебрать крупу на две миски, например: 1 команда перебирает рожки и горох, 2 команда перебирает фасоль и ракушки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2. «Крышечка повернись – крышечка открутись».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каждой команды по 6 бутылок (общее количество бутылок – 12 штук). Инструкция: бутылки расставлены на расстоянии 1 метра друг от друга по прямой, одни участники команды откручивают крышки, другие, на втором этапе, закручивают.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3. «Поиски клада».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Инструкция: две банки наполненные крупой (пшеном), один из команды вытаскивает один предмет («Киндер-сюрприз»). Какая команда  быстрее отыщет весь клад.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4. «Игра в снежки».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Инструкция:  две корзины, бумага формата А4, необходимо смять лист (слепить снежок  и попасть в корзину). Кто самый меткий? Кто с места попадёт в корзину?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8001056" cy="48577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Игра 5. «Пирамидка».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Инструкция: чья команда быстрее соберёт свою пирамидку?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Игра 6. «Брёвнышки».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с пластилином очень полезна для развития силы кисти, особенно приёмы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отщипывания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раскатывания между ладонями, вдавливание и другие.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Инструкция: У каждой команды заготовлено одинаковое количество кусочков пластилина, задача команды: быстрее своих соперников раскатать колбаски или бревнышки.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IV </a:t>
            </a:r>
            <a:r>
              <a:rPr lang="ru-RU" b="1" dirty="0">
                <a:solidFill>
                  <a:srgbClr val="FF0000"/>
                </a:solidFill>
              </a:rPr>
              <a:t>часть - </a:t>
            </a:r>
            <a:r>
              <a:rPr lang="ru-RU" b="1" dirty="0" smtClean="0">
                <a:solidFill>
                  <a:srgbClr val="FF0000"/>
                </a:solidFill>
              </a:rPr>
              <a:t>итоговая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принципу свободного микрофона, родителям  было предложено поделиться 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семейным  опытом развития мелкой моторики: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Какие игры есть у вас  в доме для развития мелкой моторики кистей и пальцев рук?</a:t>
            </a:r>
          </a:p>
          <a:p>
            <a:pPr eaLnBrk="1" hangingPunct="1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Делаете ли вы с детьми поделки дома и из каких материалов?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/>
              <a:t> 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7" name="Рисунок 6" descr="м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357694"/>
            <a:ext cx="2071702" cy="1785950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pic>
        <p:nvPicPr>
          <p:cNvPr id="8" name="Рисунок 7" descr="ммм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357694"/>
            <a:ext cx="2071670" cy="1843545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pic>
        <p:nvPicPr>
          <p:cNvPr id="9" name="Рисунок 8" descr="мм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357694"/>
            <a:ext cx="1790849" cy="1839754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  <p:pic>
        <p:nvPicPr>
          <p:cNvPr id="10" name="Рисунок 9" descr="ммрр.jpeg"/>
          <p:cNvPicPr>
            <a:picLocks noChangeAspect="1"/>
          </p:cNvPicPr>
          <p:nvPr/>
        </p:nvPicPr>
        <p:blipFill>
          <a:blip r:embed="rId5"/>
          <a:srcRect l="12308"/>
          <a:stretch>
            <a:fillRect/>
          </a:stretch>
        </p:blipFill>
        <p:spPr>
          <a:xfrm>
            <a:off x="2500298" y="4357694"/>
            <a:ext cx="2035963" cy="1785950"/>
          </a:xfrm>
          <a:prstGeom prst="rect">
            <a:avLst/>
          </a:prstGeom>
          <a:ln w="57150">
            <a:solidFill>
              <a:srgbClr val="00FFFF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Предполагаемый результат: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0034" y="1500187"/>
            <a:ext cx="8229600" cy="53578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000" b="1" dirty="0" smtClean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Родители получили необходимые знания по данной теме, стали более информированными в вопросе проведения пальчиковой гимнастики с детьми дома.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Дети проявляют интерес к пальчиковой гимнастике, увеличился словарный запас, возросла речевая активность детей в различных видах деятельности;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Кисти рук и пальцы приобретут силу, хорошую подвижность и гибкость, а это в дальнейшем облегчит овладение навыком письма.</a:t>
            </a:r>
          </a:p>
          <a:p>
            <a:pPr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 descr="Программа создания групп предшкольной подготовки детей 5 6 лет - Большой архив кни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429132"/>
            <a:ext cx="29527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Анкета для родителей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1.Насколько вы удовлетворены  сегодняшней  встречей?</a:t>
            </a:r>
          </a:p>
          <a:p>
            <a:pPr>
              <a:buFont typeface="Arial" charset="0"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(нужное подчеркнуть)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-полностью удовлетворен      -частично                 -                             неудовлетворен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2.Что произвело наибольшее впечатление?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 Что не понравилось?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4.Закончите, пожалуйста, предложение: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-развитие движения руки – это 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-я узнала, что игры по развитию движений руки  можно проводить 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5.Считаете ли вы целесообразным проведение подобных встреч?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-да      -не знаю     -нет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6.Сохранится ли у вас желание принять активное участие в следующей встрече?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-да      -не знаю     -нет</a:t>
            </a: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7.Ваши предложения и пожелания ведущим: 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Заключение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113337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Важной частью работы по развитию мелкой моторики являются "пальчиковые игры". Эти игры очень эмоциональны, увлекательны. Они способствуют развитию речи, творческой деятельности. "Пальчиковые игры" как бы отображают реальность окружающего мира - предметы, животных, людей, их деятельность, явления природы. В ходе "пальчиковых игр" дети, повторяя движения взрослых, активизируют моторику рук. Тем самым вырабатывается ловкость, умение управлять своими движениями, концентрировать внимание на одном виде деятельности.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Пальчиковые игры дают возможность родителям и воспитателям играть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малышами, радовать их и, вместе с тем развивать речь и мелкую моторику таким играм ребёнок получает разнообразные сенсорные впечатления, у него развивается внимательность и способность сосредотачиваться. Такие игры формируют добрые взаимоотношения между детьми, а также между взрослым и ребёнком.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Литература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М.Е.Верховкина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А.Н.Атарова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«Путеводитель по ФГОС дошкольного    образования», 2014.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С.В.Чиркова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«Родительские собрания в детском саду», 2013.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С.Е.  Большакова  Формирование мелкой моторики рук. М., 2005.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О.А. Новиковская  Ум на кончиках пальцев. Академия пальчиковых игр. М.; СПб., 2007.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О.И.Крупенчук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, Воробьёва Т.А. Исправляем произношение: Комплексная методика коррекции артикуляционных расстройств. СПб.: Издательский дом «Литера», 2009.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Участники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Воспитатели, родители, дети средней группы</a:t>
            </a:r>
          </a:p>
          <a:p>
            <a:pPr algn="ctr">
              <a:buFont typeface="Arial" charset="0"/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№10 «Солнышко»</a:t>
            </a:r>
          </a:p>
          <a:p>
            <a:pPr>
              <a:buFont typeface="Arial" charset="0"/>
              <a:buNone/>
            </a:pPr>
            <a:endParaRPr lang="ru-RU" sz="2000" b="1" dirty="0" smtClean="0"/>
          </a:p>
        </p:txBody>
      </p:sp>
      <p:pic>
        <p:nvPicPr>
          <p:cNvPr id="9" name="Рисунок 8" descr="кпвапап.png"/>
          <p:cNvPicPr>
            <a:picLocks noChangeAspect="1"/>
          </p:cNvPicPr>
          <p:nvPr/>
        </p:nvPicPr>
        <p:blipFill>
          <a:blip r:embed="rId2"/>
          <a:srcRect l="8906" t="18890" r="6507" b="18540"/>
          <a:stretch>
            <a:fillRect/>
          </a:stretch>
        </p:blipFill>
        <p:spPr>
          <a:xfrm>
            <a:off x="642910" y="3000372"/>
            <a:ext cx="7866584" cy="342902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Форма проведения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Семейная гостиная</a:t>
            </a:r>
          </a:p>
          <a:p>
            <a:pPr algn="ctr">
              <a:buFont typeface="Arial" charset="0"/>
              <a:buNone/>
            </a:pPr>
            <a:r>
              <a:rPr lang="ru-RU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endParaRPr lang="ru-RU" sz="2000" b="1" dirty="0" smtClean="0"/>
          </a:p>
        </p:txBody>
      </p:sp>
      <p:pic>
        <p:nvPicPr>
          <p:cNvPr id="4" name="Рисунок 3" descr="CHemu-uchit-rebenok-roditele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500306"/>
            <a:ext cx="5405452" cy="405408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noFill/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Актуальность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79388" y="1412875"/>
            <a:ext cx="8229600" cy="5111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i="1" u="sng" dirty="0" smtClean="0"/>
              <a:t>  </a:t>
            </a:r>
            <a:r>
              <a:rPr lang="ru-RU" sz="2400" b="1" i="1" u="sng" dirty="0" smtClean="0"/>
              <a:t>Актуальность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моей работы заключается в том, что целенаправленная и систематическая работа по развитию мелкой моторики у детей дошкольного возраста способствует формированию интеллектуальных способностей, речевой деятельности, а самое главное, сохранению психического и физического развития ребенка.</a:t>
            </a:r>
          </a:p>
        </p:txBody>
      </p:sp>
      <p:pic>
        <p:nvPicPr>
          <p:cNvPr id="6148" name="Picture 6" descr="Список ниг на лето за 4 класс - Лучшая библиоте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86190"/>
            <a:ext cx="288131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Подготовительная работа: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sz="2000" b="1" dirty="0" smtClean="0"/>
              <a:t>Организация выставки книг, игр, пособий, направленных на развитие мелкой моторики.</a:t>
            </a:r>
          </a:p>
          <a:p>
            <a:r>
              <a:rPr lang="ru-RU" sz="2000" b="1" dirty="0" smtClean="0"/>
              <a:t>Фотосессия (на фотографиях запечатлены дети в процессе выполнения различных пальчиковых упражнений).</a:t>
            </a:r>
          </a:p>
          <a:p>
            <a:r>
              <a:rPr lang="ru-RU" sz="2000" b="1" dirty="0" smtClean="0"/>
              <a:t>Объявление (приглашение) о предстоящем мероприятии. </a:t>
            </a:r>
          </a:p>
          <a:p>
            <a:r>
              <a:rPr lang="ru-RU" sz="2000" b="1" dirty="0" smtClean="0"/>
              <a:t>Составление анкеты для родителей.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9220" name="Picture 4" descr="МБДОУ &quot;Детский сад 5 &quot;Дюймовочка&quot; - список детей, посещающих логопедические занят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76700"/>
            <a:ext cx="25193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  <a:noFill/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Цель и задачи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Повысить грамотность в области коррекционной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педагогики, пробудить интерес и желание заниматься со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своими детьми.  Создавать в  семье благоприятные  условия  для   проведения пальчиковой гимнастики</a:t>
            </a:r>
          </a:p>
          <a:p>
            <a:pPr eaLnBrk="1" hangingPunct="1">
              <a:buFont typeface="Arial" charset="0"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Познакомить родителей с понятием «мелкая моторика»,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приёмами её развития в домашних условиях и ролью в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преодолении речевого недоразвития.</a:t>
            </a:r>
          </a:p>
          <a:p>
            <a:pPr eaLnBrk="1" hangingPunct="1">
              <a:buFont typeface="Arial" charset="0"/>
              <a:buNone/>
            </a:pPr>
            <a:r>
              <a:rPr lang="ru-RU" sz="2000" b="1" dirty="0" smtClean="0"/>
              <a:t> </a:t>
            </a:r>
          </a:p>
          <a:p>
            <a:pPr>
              <a:buFont typeface="Arial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Введение в тему: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b="1" i="1" dirty="0" smtClean="0"/>
          </a:p>
          <a:p>
            <a:pPr eaLnBrk="1" hangingPunct="1">
              <a:buFont typeface="Arial" charset="0"/>
              <a:buNone/>
            </a:pPr>
            <a:endParaRPr lang="ru-RU" b="1" i="1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827088" y="1412875"/>
            <a:ext cx="77041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>
              <a:latin typeface="Calibri" pitchFamily="34" charset="0"/>
            </a:endParaRPr>
          </a:p>
          <a:p>
            <a:r>
              <a:rPr lang="ru-RU" sz="2000" b="1" dirty="0">
                <a:latin typeface="Calibri" pitchFamily="34" charset="0"/>
              </a:rPr>
              <a:t>На основе проведённых опытов и обследования большого количества детей была выявлена следующая закономерность: </a:t>
            </a:r>
          </a:p>
          <a:p>
            <a:r>
              <a:rPr lang="ru-RU" sz="2000" b="1" dirty="0">
                <a:latin typeface="Calibri" pitchFamily="34" charset="0"/>
              </a:rPr>
              <a:t>если развитие движений пальцев соответствует возрасту, то и речь находится в пределах нормы; </a:t>
            </a:r>
          </a:p>
          <a:p>
            <a:r>
              <a:rPr lang="ru-RU" sz="2000" b="1" dirty="0">
                <a:latin typeface="Calibri" pitchFamily="34" charset="0"/>
              </a:rPr>
              <a:t>если развитие движений пальцев отстаёт, задерживается и речевое развитие, хотя общая моторика при этом может быть нормальной и даже выше нормы. (Л.В.Фомина) </a:t>
            </a:r>
          </a:p>
        </p:txBody>
      </p:sp>
      <p:pic>
        <p:nvPicPr>
          <p:cNvPr id="12293" name="Picture 15" descr="Компьютер с мультфильма дети и собаки - Стоковое векторное изображение Klara Viskova #6453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005263"/>
            <a:ext cx="259238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627313" y="260350"/>
            <a:ext cx="3816350" cy="1296988"/>
          </a:xfrm>
          <a:prstGeom prst="ribbon">
            <a:avLst/>
          </a:prstGeom>
          <a:solidFill>
            <a:srgbClr val="CC76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Ход встречи семейной гостиной </a:t>
            </a:r>
          </a:p>
        </p:txBody>
      </p:sp>
      <p:sp>
        <p:nvSpPr>
          <p:cNvPr id="5" name="Круглая лента лицом вверх 4"/>
          <p:cNvSpPr/>
          <p:nvPr/>
        </p:nvSpPr>
        <p:spPr>
          <a:xfrm>
            <a:off x="1979613" y="1916113"/>
            <a:ext cx="5040312" cy="720725"/>
          </a:xfrm>
          <a:prstGeom prst="ellipse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I часть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 теоретическая</a:t>
            </a:r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1979613" y="3068638"/>
            <a:ext cx="5040312" cy="720725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II часть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демонстрационная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. 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Круглая лента лицом вверх 8"/>
          <p:cNvSpPr/>
          <p:nvPr/>
        </p:nvSpPr>
        <p:spPr>
          <a:xfrm>
            <a:off x="1908175" y="4292600"/>
            <a:ext cx="5040313" cy="720725"/>
          </a:xfrm>
          <a:prstGeom prst="ellipse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III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 практическая</a:t>
            </a:r>
          </a:p>
        </p:txBody>
      </p:sp>
      <p:sp>
        <p:nvSpPr>
          <p:cNvPr id="10" name="Круглая лента лицом вверх 9"/>
          <p:cNvSpPr/>
          <p:nvPr/>
        </p:nvSpPr>
        <p:spPr>
          <a:xfrm>
            <a:off x="1979613" y="5516563"/>
            <a:ext cx="5040312" cy="720725"/>
          </a:xfrm>
          <a:prstGeom prst="ellipseRibbon2">
            <a:avLst/>
          </a:prstGeom>
          <a:solidFill>
            <a:srgbClr val="CB05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IV часть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итоговая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0" y="-63500"/>
            <a:ext cx="234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.</a:t>
            </a:r>
            <a:endParaRPr lang="ru-RU" sz="600" dirty="0">
              <a:cs typeface="Times New Roman" pitchFamily="18" charset="0"/>
            </a:endParaRPr>
          </a:p>
          <a:p>
            <a:pPr eaLnBrk="0" hangingPunct="0"/>
            <a:endParaRPr lang="ru-RU" dirty="0">
              <a:cs typeface="Times New Roman" pitchFamily="18" charset="0"/>
            </a:endParaRPr>
          </a:p>
        </p:txBody>
      </p:sp>
      <p:sp>
        <p:nvSpPr>
          <p:cNvPr id="33" name="Выгнутая влево стрелка 32"/>
          <p:cNvSpPr/>
          <p:nvPr/>
        </p:nvSpPr>
        <p:spPr>
          <a:xfrm>
            <a:off x="2051050" y="836613"/>
            <a:ext cx="576263" cy="11525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>
            <a:off x="6372225" y="836613"/>
            <a:ext cx="576263" cy="11525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I </a:t>
            </a:r>
            <a:r>
              <a:rPr lang="ru-RU" b="1" dirty="0">
                <a:solidFill>
                  <a:srgbClr val="FF0000"/>
                </a:solidFill>
              </a:rPr>
              <a:t>часть – </a:t>
            </a:r>
            <a:r>
              <a:rPr lang="ru-RU" b="1" dirty="0" smtClean="0">
                <a:solidFill>
                  <a:srgbClr val="FF0000"/>
                </a:solidFill>
              </a:rPr>
              <a:t>теоретическая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речевого развития ребёнка находится в прямой зависимости от степени сформированности мелкой моторики и общей умелости руки. Исследования физиологов доказали, что движения пальцев рук стимулируют развитие ЦНС и положительно влияют на развитие речи, поскольку проекция кисти руки в коре головного мозга находится рядом с проекцией речевого анализатора. Сочетание ритмичных движений с речевым сопровождением создаёт благоприятные условия для сенсомоторного развития, так как в работу включаются несколько анализаторов –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речедвигательный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, речеслуховой, кинестетический. Дети с интересом повторяют несложные стихи, сопровождающие движения рук (видеоролик: «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», «Пальчиковая гимнастика»).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Кроме пальчиковой гимнастики, очень полезны различные настольные игры – мозаика, шнуровка, 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, пирамидки, игры в сухом, наполненном крупой или песком, бассейне, позволяющие снять мышечное напряжение, активизировать биологически активные точки на ладони, а также развивать ловкость пальцев.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Существует много различных игровых пособий для развития мелкой моторики кистей и пальцев рук: это всем хорошо знакомая мозаика, пирамидки, кубики, конструктор, шнуровки, различные мячи, ведёрки с фигурными вырезами, раскраски. Сейчас мы с Вами вместе попробуем проиграть с предметами которые можно использовать в домашних условиях.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b="1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886</Words>
  <Application>Microsoft Office PowerPoint</Application>
  <PresentationFormat>Экран (4:3)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«Развитие мелкой моторики кистей и пальцев рук»  Подготовила  Воспитатель группы №10 «Солнышко» Казакова А.С. ГБДОУ №68 Кировского района Санкт-Петербурга</vt:lpstr>
      <vt:lpstr>Участники</vt:lpstr>
      <vt:lpstr>Форма проведения</vt:lpstr>
      <vt:lpstr>Актуальность</vt:lpstr>
      <vt:lpstr> Подготовительная работа: </vt:lpstr>
      <vt:lpstr>Цель и задачи</vt:lpstr>
      <vt:lpstr>Введение в тему: </vt:lpstr>
      <vt:lpstr>Слайд 8</vt:lpstr>
      <vt:lpstr> I часть – теоретическая  </vt:lpstr>
      <vt:lpstr> II часть – демонстрационная </vt:lpstr>
      <vt:lpstr>Слайд 11</vt:lpstr>
      <vt:lpstr>Слайд 12</vt:lpstr>
      <vt:lpstr> III часть – практическая </vt:lpstr>
      <vt:lpstr>Слайд 14</vt:lpstr>
      <vt:lpstr> IV часть - итоговая </vt:lpstr>
      <vt:lpstr> Предполагаемый результат: </vt:lpstr>
      <vt:lpstr>Анкета для родителей</vt:lpstr>
      <vt:lpstr>  Заключение  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Семейная гостиная Развитие мелкой моторики кистей и пальцев рук»</dc:title>
  <dc:creator>PSN</dc:creator>
  <cp:lastModifiedBy>Аня</cp:lastModifiedBy>
  <cp:revision>80</cp:revision>
  <dcterms:created xsi:type="dcterms:W3CDTF">2014-10-23T16:12:50Z</dcterms:created>
  <dcterms:modified xsi:type="dcterms:W3CDTF">2017-03-28T17:43:21Z</dcterms:modified>
</cp:coreProperties>
</file>